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 /><Relationship Id="rId2" Type="http://schemas.openxmlformats.org/package/2006/relationships/metadata/core-properties" Target="docProps/core.xml" /><Relationship Id="rId1" Type="http://schemas.openxmlformats.org/officeDocument/2006/relationships/officeDocument" Target="ppt/presentation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2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>
      <p:cViewPr>
        <p:scale>
          <a:sx n="0" d="0"/>
          <a:sy n="0" d="0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slide" Target="slides/slide12.xml" /><Relationship Id="rId18" Type="http://schemas.openxmlformats.org/officeDocument/2006/relationships/slide" Target="slides/slide17.xml" /><Relationship Id="rId26" Type="http://schemas.openxmlformats.org/officeDocument/2006/relationships/tableStyles" Target="tableStyles.xml" /><Relationship Id="rId3" Type="http://schemas.openxmlformats.org/officeDocument/2006/relationships/slide" Target="slides/slide2.xml" /><Relationship Id="rId21" Type="http://schemas.openxmlformats.org/officeDocument/2006/relationships/slide" Target="slides/slide20.xml" /><Relationship Id="rId7" Type="http://schemas.openxmlformats.org/officeDocument/2006/relationships/slide" Target="slides/slide6.xml" /><Relationship Id="rId12" Type="http://schemas.openxmlformats.org/officeDocument/2006/relationships/slide" Target="slides/slide11.xml" /><Relationship Id="rId17" Type="http://schemas.openxmlformats.org/officeDocument/2006/relationships/slide" Target="slides/slide16.xml" /><Relationship Id="rId25" Type="http://schemas.openxmlformats.org/officeDocument/2006/relationships/theme" Target="theme/theme1.xml" /><Relationship Id="rId2" Type="http://schemas.openxmlformats.org/officeDocument/2006/relationships/slide" Target="slides/slide1.xml" /><Relationship Id="rId16" Type="http://schemas.openxmlformats.org/officeDocument/2006/relationships/slide" Target="slides/slide15.xml" /><Relationship Id="rId20" Type="http://schemas.openxmlformats.org/officeDocument/2006/relationships/slide" Target="slides/slide19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slide" Target="slides/slide10.xml" /><Relationship Id="rId24" Type="http://schemas.openxmlformats.org/officeDocument/2006/relationships/viewProps" Target="viewProps.xml" /><Relationship Id="rId5" Type="http://schemas.openxmlformats.org/officeDocument/2006/relationships/slide" Target="slides/slide4.xml" /><Relationship Id="rId15" Type="http://schemas.openxmlformats.org/officeDocument/2006/relationships/slide" Target="slides/slide14.xml" /><Relationship Id="rId23" Type="http://schemas.openxmlformats.org/officeDocument/2006/relationships/presProps" Target="presProps.xml" /><Relationship Id="rId10" Type="http://schemas.openxmlformats.org/officeDocument/2006/relationships/slide" Target="slides/slide9.xml" /><Relationship Id="rId19" Type="http://schemas.openxmlformats.org/officeDocument/2006/relationships/slide" Target="slides/slide18.xml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slide" Target="slides/slide13.xml" /><Relationship Id="rId22" Type="http://schemas.openxmlformats.org/officeDocument/2006/relationships/notesMaster" Target="notesMasters/notesMaster1.xml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01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" y="1"/>
            <a:ext cx="3076575" cy="51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92" tIns="45745" rIns="91492" bIns="45745" numCol="1" anchor="t" anchorCtr="0" compatLnSpc="1">
            <a:prstTxWarp prst="textNoShape">
              <a:avLst/>
            </a:prstTxWarp>
          </a:bodyPr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1048702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9" y="1"/>
            <a:ext cx="3076575" cy="51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92" tIns="45745" rIns="91492" bIns="45745" numCol="1" anchor="t" anchorCtr="0" compatLnSpc="1">
            <a:prstTxWarp prst="textNoShape">
              <a:avLst/>
            </a:prstTxWarp>
          </a:bodyPr>
          <a:lstStyle>
            <a:lvl1pPr algn="r">
              <a:defRPr sz="1100"/>
            </a:lvl1pPr>
          </a:lstStyle>
          <a:p>
            <a:endParaRPr lang="en-US"/>
          </a:p>
        </p:txBody>
      </p:sp>
      <p:sp>
        <p:nvSpPr>
          <p:cNvPr id="1048703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0600" y="766763"/>
            <a:ext cx="5118100" cy="3838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048704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4" y="4862514"/>
            <a:ext cx="5680075" cy="4605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92" tIns="45745" rIns="91492" bIns="4574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705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2" y="9720264"/>
            <a:ext cx="3076575" cy="512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92" tIns="45745" rIns="91492" bIns="45745" numCol="1" anchor="b" anchorCtr="0" compatLnSpc="1">
            <a:prstTxWarp prst="textNoShape">
              <a:avLst/>
            </a:prstTxWarp>
          </a:bodyPr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104870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9" y="9720264"/>
            <a:ext cx="3076575" cy="512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92" tIns="45745" rIns="91492" bIns="45745" numCol="1" anchor="b" anchorCtr="0" compatLnSpc="1">
            <a:prstTxWarp prst="textNoShape">
              <a:avLst/>
            </a:prstTxWarp>
          </a:bodyPr>
          <a:lstStyle>
            <a:lvl1pPr algn="r">
              <a:defRPr sz="1100"/>
            </a:lvl1pPr>
          </a:lstStyle>
          <a:p>
            <a:fld id="{A9A0EA98-5831-4853-B862-C702E6EB345C}" type="slidenum">
              <a:rPr lang="en-US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 /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2" name="Picture 6" descr="Celestia-R1---OverlayTitleH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048581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48582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048583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dirty="0"/>
              <a:t>7/22/2023</a:t>
            </a:fld>
            <a:endParaRPr lang="en-US" dirty="0"/>
          </a:p>
        </p:txBody>
      </p:sp>
      <p:sp>
        <p:nvSpPr>
          <p:cNvPr id="104858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4858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91" name="Picture 7" descr="Celestia-R1---OverlayContentH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04868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4868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04868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4868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t>7/22/2023</a:t>
            </a:fld>
            <a:endParaRPr lang="en-US" dirty="0"/>
          </a:p>
        </p:txBody>
      </p:sp>
      <p:sp>
        <p:nvSpPr>
          <p:cNvPr id="104868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868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84" name="Picture 6" descr="Celestia-R1---OverlayContentH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048644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48645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4864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t>7/22/2023</a:t>
            </a:fld>
            <a:endParaRPr lang="en-US" dirty="0"/>
          </a:p>
        </p:txBody>
      </p:sp>
      <p:sp>
        <p:nvSpPr>
          <p:cNvPr id="104864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864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90" name="Picture 15" descr="Celestia-R1---OverlayContentH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048674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048675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4867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48677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</a:lvl1pPr>
            <a:lvl2pPr marL="457200" indent="0">
              <a:buFontTx/>
              <a:buNone/>
            </a:lvl2pPr>
            <a:lvl3pPr marL="914400" indent="0">
              <a:buFontTx/>
              <a:buNone/>
            </a:lvl3pPr>
            <a:lvl4pPr marL="1371600" indent="0">
              <a:buFontTx/>
              <a:buNone/>
            </a:lvl4pPr>
            <a:lvl5pPr marL="1828800" indent="0">
              <a:buFontTx/>
              <a:buNone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48678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48679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t>7/22/2023</a:t>
            </a:fld>
            <a:endParaRPr lang="en-US" dirty="0"/>
          </a:p>
        </p:txBody>
      </p:sp>
      <p:sp>
        <p:nvSpPr>
          <p:cNvPr id="1048680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8681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83" name="Picture 7" descr="Celestia-R1---OverlayContentH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048639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48640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48641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t>7/22/2023</a:t>
            </a:fld>
            <a:endParaRPr lang="en-US" dirty="0"/>
          </a:p>
        </p:txBody>
      </p:sp>
      <p:sp>
        <p:nvSpPr>
          <p:cNvPr id="1048642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864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92" name="Picture 10" descr="Celestia-R1---OverlayContentH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048688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048689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48690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4869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048692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4869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t>7/22/2023</a:t>
            </a:fld>
            <a:endParaRPr lang="en-US" dirty="0"/>
          </a:p>
        </p:txBody>
      </p:sp>
      <p:sp>
        <p:nvSpPr>
          <p:cNvPr id="104869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869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86" name="Picture 7" descr="Celestia-R1---OverlayContentH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048655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dirty="0"/>
              <a:t>Click to edit Master title style</a:t>
            </a:r>
          </a:p>
        </p:txBody>
      </p:sp>
      <p:sp>
        <p:nvSpPr>
          <p:cNvPr id="1048656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048657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48658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t>7/22/2023</a:t>
            </a:fld>
            <a:endParaRPr lang="en-US" dirty="0"/>
          </a:p>
        </p:txBody>
      </p:sp>
      <p:sp>
        <p:nvSpPr>
          <p:cNvPr id="1048659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866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93" name="Picture 6" descr="Celestia-R1---OverlayContentH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048696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4869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t>7/22/2023</a:t>
            </a:fld>
            <a:endParaRPr lang="en-US" dirty="0"/>
          </a:p>
        </p:txBody>
      </p:sp>
      <p:sp>
        <p:nvSpPr>
          <p:cNvPr id="104869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869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048700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89" name="Picture 6" descr="Celestia-R1---OverlayContentH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048669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48670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48671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t>7/22/2023</a:t>
            </a:fld>
            <a:endParaRPr lang="en-US" dirty="0"/>
          </a:p>
        </p:txBody>
      </p:sp>
      <p:sp>
        <p:nvSpPr>
          <p:cNvPr id="1048672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867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6" name="Picture 6" descr="Celestia-R1---OverlayContentH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0485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48599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48600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t>7/22/2023</a:t>
            </a:fld>
            <a:endParaRPr lang="en-US" dirty="0"/>
          </a:p>
        </p:txBody>
      </p:sp>
      <p:sp>
        <p:nvSpPr>
          <p:cNvPr id="1048601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860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87" name="Picture 6" descr="Celestia-R1---OverlayContentH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048661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48662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4866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t>7/22/2023</a:t>
            </a:fld>
            <a:endParaRPr lang="en-US" dirty="0"/>
          </a:p>
        </p:txBody>
      </p:sp>
      <p:sp>
        <p:nvSpPr>
          <p:cNvPr id="104866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866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8" name="Picture 7" descr="Celestia-R1---OverlayContentH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04860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48606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48607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48608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t>7/22/2023</a:t>
            </a:fld>
            <a:endParaRPr lang="en-US" dirty="0"/>
          </a:p>
        </p:txBody>
      </p:sp>
      <p:sp>
        <p:nvSpPr>
          <p:cNvPr id="1048609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8610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48588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48589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48590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48591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48592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t>7/22/2023</a:t>
            </a:fld>
            <a:endParaRPr lang="en-US" dirty="0"/>
          </a:p>
        </p:txBody>
      </p:sp>
      <p:sp>
        <p:nvSpPr>
          <p:cNvPr id="1048593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8594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82" name="Picture 5" descr="Celestia-R1---OverlayContentH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04863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48636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t>7/22/2023</a:t>
            </a:fld>
            <a:endParaRPr lang="en-US" dirty="0"/>
          </a:p>
        </p:txBody>
      </p:sp>
      <p:sp>
        <p:nvSpPr>
          <p:cNvPr id="1048637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8638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88" name="Picture 4" descr="Celestia-R1---OverlayContentH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048666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t>7/22/2023</a:t>
            </a:fld>
            <a:endParaRPr lang="en-US" dirty="0"/>
          </a:p>
        </p:txBody>
      </p:sp>
      <p:sp>
        <p:nvSpPr>
          <p:cNvPr id="1048667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8668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1" name="Picture 7" descr="Celestia-R1---OverlayContentH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048616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48617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48618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48619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t>7/22/2023</a:t>
            </a:fld>
            <a:endParaRPr lang="en-US" dirty="0"/>
          </a:p>
        </p:txBody>
      </p:sp>
      <p:sp>
        <p:nvSpPr>
          <p:cNvPr id="1048620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8621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85" name="Picture 7" descr="Celestia-R1---OverlayContentH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048649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48650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048651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48652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t>7/22/2023</a:t>
            </a:fld>
            <a:endParaRPr lang="en-US" dirty="0"/>
          </a:p>
        </p:txBody>
      </p:sp>
      <p:sp>
        <p:nvSpPr>
          <p:cNvPr id="1048653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8654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13" Type="http://schemas.openxmlformats.org/officeDocument/2006/relationships/slideLayout" Target="../slideLayouts/slideLayout13.xml" /><Relationship Id="rId18" Type="http://schemas.openxmlformats.org/officeDocument/2006/relationships/theme" Target="../theme/theme1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slideLayout" Target="../slideLayouts/slideLayout12.xml" /><Relationship Id="rId17" Type="http://schemas.openxmlformats.org/officeDocument/2006/relationships/slideLayout" Target="../slideLayouts/slideLayout17.xml" /><Relationship Id="rId2" Type="http://schemas.openxmlformats.org/officeDocument/2006/relationships/slideLayout" Target="../slideLayouts/slideLayout2.xml" /><Relationship Id="rId16" Type="http://schemas.openxmlformats.org/officeDocument/2006/relationships/slideLayout" Target="../slideLayouts/slideLayout16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5" Type="http://schemas.openxmlformats.org/officeDocument/2006/relationships/slideLayout" Target="../slideLayouts/slideLayout1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Relationship Id="rId14" Type="http://schemas.openxmlformats.org/officeDocument/2006/relationships/slideLayout" Target="../slideLayouts/slideLayout14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6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48577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48578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t>7/22/2023</a:t>
            </a:fld>
            <a:endParaRPr lang="en-US" dirty="0"/>
          </a:p>
        </p:txBody>
      </p:sp>
      <p:sp>
        <p:nvSpPr>
          <p:cNvPr id="104857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04858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 /><Relationship Id="rId2" Type="http://schemas.openxmlformats.org/officeDocument/2006/relationships/image" Target="../media/image4.jpeg" /><Relationship Id="rId1" Type="http://schemas.openxmlformats.org/officeDocument/2006/relationships/slideLayout" Target="../slideLayouts/slideLayout1.xml" 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 /><Relationship Id="rId2" Type="http://schemas.openxmlformats.org/officeDocument/2006/relationships/image" Target="../media/image12.jpeg" /><Relationship Id="rId1" Type="http://schemas.openxmlformats.org/officeDocument/2006/relationships/slideLayout" Target="../slideLayouts/slideLayout2.xml" 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 /><Relationship Id="rId1" Type="http://schemas.openxmlformats.org/officeDocument/2006/relationships/slideLayout" Target="../slideLayouts/slideLayout2.xml" 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 /><Relationship Id="rId2" Type="http://schemas.openxmlformats.org/officeDocument/2006/relationships/image" Target="../media/image15.jpeg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17.jpeg" 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 /><Relationship Id="rId2" Type="http://schemas.openxmlformats.org/officeDocument/2006/relationships/image" Target="../media/image18.jpeg" /><Relationship Id="rId1" Type="http://schemas.openxmlformats.org/officeDocument/2006/relationships/slideLayout" Target="../slideLayouts/slideLayout2.xml" 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 /><Relationship Id="rId1" Type="http://schemas.openxmlformats.org/officeDocument/2006/relationships/slideLayout" Target="../slideLayouts/slideLayout2.xml" 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 /><Relationship Id="rId2" Type="http://schemas.openxmlformats.org/officeDocument/2006/relationships/image" Target="../media/image21.jpeg" /><Relationship Id="rId1" Type="http://schemas.openxmlformats.org/officeDocument/2006/relationships/slideLayout" Target="../slideLayouts/slideLayout2.xml" 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 /><Relationship Id="rId2" Type="http://schemas.openxmlformats.org/officeDocument/2006/relationships/image" Target="../media/image23.jpeg" /><Relationship Id="rId1" Type="http://schemas.openxmlformats.org/officeDocument/2006/relationships/slideLayout" Target="../slideLayouts/slideLayout2.xml" 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 /><Relationship Id="rId2" Type="http://schemas.openxmlformats.org/officeDocument/2006/relationships/image" Target="../media/image25.jpeg" /><Relationship Id="rId1" Type="http://schemas.openxmlformats.org/officeDocument/2006/relationships/slideLayout" Target="../slideLayouts/slideLayout2.xml" 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 /><Relationship Id="rId2" Type="http://schemas.openxmlformats.org/officeDocument/2006/relationships/image" Target="../media/image27.jpeg" /><Relationship Id="rId1" Type="http://schemas.openxmlformats.org/officeDocument/2006/relationships/slideLayout" Target="../slideLayouts/slideLayout2.xml" 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drive/1kRyVuPdLBQ0n2h_PzTmfQDOWiBIQyjy3?usp=sharing" TargetMode="External" /><Relationship Id="rId2" Type="http://schemas.openxmlformats.org/officeDocument/2006/relationships/hyperlink" Target="https://github.com/Charvik143/Employees-Burnout-Analysis-and-Prediction.git" TargetMode="External" /><Relationship Id="rId1" Type="http://schemas.openxmlformats.org/officeDocument/2006/relationships/slideLayout" Target="../slideLayouts/slideLayout2.xml" 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 /><Relationship Id="rId1" Type="http://schemas.openxmlformats.org/officeDocument/2006/relationships/slideLayout" Target="../slideLayouts/slideLayout5.xml" 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 /><Relationship Id="rId1" Type="http://schemas.openxmlformats.org/officeDocument/2006/relationships/slideLayout" Target="../slideLayouts/slideLayout2.xml" 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 /><Relationship Id="rId1" Type="http://schemas.openxmlformats.org/officeDocument/2006/relationships/slideLayout" Target="../slideLayouts/slideLayout2.xml" 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 /><Relationship Id="rId1" Type="http://schemas.openxmlformats.org/officeDocument/2006/relationships/slideLayout" Target="../slideLayouts/slideLayout4.xml" 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 /><Relationship Id="rId1" Type="http://schemas.openxmlformats.org/officeDocument/2006/relationships/slideLayout" Target="../slideLayouts/slideLayout2.xml" 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 /><Relationship Id="rId1" Type="http://schemas.openxmlformats.org/officeDocument/2006/relationships/slideLayout" Target="../slideLayouts/slideLayout8.xml" 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 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 /><Relationship Id="rId1" Type="http://schemas.openxmlformats.org/officeDocument/2006/relationships/slideLayout" Target="../slideLayouts/slideLayout8.xml" 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6" name="Subtitle 2"/>
          <p:cNvSpPr>
            <a:spLocks noGrp="1"/>
          </p:cNvSpPr>
          <p:nvPr>
            <p:ph type="subTitle" idx="1"/>
          </p:nvPr>
        </p:nvSpPr>
        <p:spPr>
          <a:xfrm>
            <a:off x="3945202" y="970229"/>
            <a:ext cx="8051007" cy="666750"/>
          </a:xfrm>
        </p:spPr>
        <p:txBody>
          <a:bodyPr>
            <a:normAutofit fontScale="92857" lnSpcReduction="20000"/>
          </a:bodyPr>
          <a:lstStyle/>
          <a:p>
            <a:r>
              <a:rPr lang="en-US" sz="2800" b="1" dirty="0">
                <a:solidFill>
                  <a:srgbClr val="FFFF00"/>
                </a:solidFill>
                <a:latin typeface="Algerian" pitchFamily="82" charset="0"/>
                <a:ea typeface="Baguet Script" panose="02000000000000000000" pitchFamily="2" charset="0"/>
              </a:rPr>
              <a:t>Employees BURNOUT ANALYSIS and prediction</a:t>
            </a:r>
            <a:r>
              <a:rPr lang="en-US" sz="2800" b="1" dirty="0"/>
              <a:t> </a:t>
            </a:r>
          </a:p>
        </p:txBody>
      </p:sp>
      <p:pic>
        <p:nvPicPr>
          <p:cNvPr id="2097153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0705" y="2142594"/>
            <a:ext cx="7096125" cy="3905781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pic>
        <p:nvPicPr>
          <p:cNvPr id="2097154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729" y="470631"/>
            <a:ext cx="3352800" cy="2511552"/>
          </a:xfrm>
          <a:prstGeom prst="rect">
            <a:avLst/>
          </a:prstGeom>
          <a:effectLst>
            <a:reflection blurRad="6350" stA="50000" endA="300" endPos="90000" dist="50800" dir="5400000" sy="-100000" algn="bl" rotWithShape="0"/>
          </a:effec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3800"/>
            <a:ext cx="6441281" cy="3401523"/>
          </a:xfrm>
          <a:prstGeom prst="rect">
            <a:avLst/>
          </a:prstGeom>
        </p:spPr>
      </p:pic>
      <p:pic>
        <p:nvPicPr>
          <p:cNvPr id="209716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1281" y="2333624"/>
            <a:ext cx="5608404" cy="3833399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6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439" y="190500"/>
            <a:ext cx="10216562" cy="6477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0784" y="0"/>
            <a:ext cx="4039094" cy="3388504"/>
          </a:xfrm>
          <a:prstGeom prst="rect">
            <a:avLst/>
          </a:prstGeom>
        </p:spPr>
      </p:pic>
      <p:pic>
        <p:nvPicPr>
          <p:cNvPr id="2097168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8952" y="247074"/>
            <a:ext cx="5110133" cy="6363852"/>
          </a:xfrm>
          <a:prstGeom prst="rect">
            <a:avLst/>
          </a:prstGeom>
        </p:spPr>
      </p:pic>
      <p:pic>
        <p:nvPicPr>
          <p:cNvPr id="2097169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0784" y="3429000"/>
            <a:ext cx="4039094" cy="3478863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70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1062"/>
            <a:ext cx="5927796" cy="4803939"/>
          </a:xfrm>
          <a:prstGeom prst="rect">
            <a:avLst/>
          </a:prstGeom>
        </p:spPr>
      </p:pic>
      <p:pic>
        <p:nvPicPr>
          <p:cNvPr id="2097171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9454" y="881062"/>
            <a:ext cx="5726796" cy="4803939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72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0656" y="226219"/>
            <a:ext cx="8655844" cy="6405562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73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81" y="619125"/>
            <a:ext cx="5893594" cy="5250146"/>
          </a:xfrm>
          <a:prstGeom prst="rect">
            <a:avLst/>
          </a:prstGeom>
        </p:spPr>
      </p:pic>
      <p:pic>
        <p:nvPicPr>
          <p:cNvPr id="2097174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0813" y="450604"/>
            <a:ext cx="5334000" cy="5812084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2" name="Title 1"/>
          <p:cNvSpPr>
            <a:spLocks noGrp="1"/>
          </p:cNvSpPr>
          <p:nvPr>
            <p:ph type="title"/>
          </p:nvPr>
        </p:nvSpPr>
        <p:spPr>
          <a:xfrm>
            <a:off x="4924426" y="221458"/>
            <a:ext cx="2147886" cy="659606"/>
          </a:xfrm>
        </p:spPr>
        <p:txBody>
          <a:bodyPr/>
          <a:lstStyle/>
          <a:p>
            <a:r>
              <a:rPr lang="en-US" dirty="0">
                <a:solidFill>
                  <a:srgbClr val="FFC000"/>
                </a:solidFill>
                <a:latin typeface="Algerian" pitchFamily="82" charset="0"/>
                <a:ea typeface="Amasis MT Pro Black" panose="02000000000000000000" pitchFamily="2" charset="0"/>
              </a:rPr>
              <a:t>RESULT:-</a:t>
            </a:r>
          </a:p>
        </p:txBody>
      </p:sp>
      <p:pic>
        <p:nvPicPr>
          <p:cNvPr id="2097175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639" y="1029228"/>
            <a:ext cx="4507787" cy="5418667"/>
          </a:xfrm>
          <a:prstGeom prst="rect">
            <a:avLst/>
          </a:prstGeom>
        </p:spPr>
      </p:pic>
      <p:pic>
        <p:nvPicPr>
          <p:cNvPr id="209717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3181" y="1029228"/>
            <a:ext cx="4674249" cy="5418667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77" name="Picture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9815" y="558006"/>
            <a:ext cx="6150029" cy="4359275"/>
          </a:xfrm>
        </p:spPr>
      </p:pic>
      <p:pic>
        <p:nvPicPr>
          <p:cNvPr id="2097178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6094" y="435768"/>
            <a:ext cx="5126091" cy="596979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79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413" y="552979"/>
            <a:ext cx="6026276" cy="5864490"/>
          </a:xfrm>
          <a:prstGeom prst="rect">
            <a:avLst/>
          </a:prstGeom>
        </p:spPr>
      </p:pic>
      <p:pic>
        <p:nvPicPr>
          <p:cNvPr id="2097180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1281" y="552978"/>
            <a:ext cx="5514306" cy="5864491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  <a:latin typeface="Bernard MT Condensed" panose="02050806060905020404" pitchFamily="18" charset="0"/>
                <a:cs typeface="Aharoni" panose="02010803020104030203" pitchFamily="2" charset="-79"/>
              </a:rPr>
              <a:t>Links:-</a:t>
            </a:r>
          </a:p>
        </p:txBody>
      </p:sp>
      <p:sp>
        <p:nvSpPr>
          <p:cNvPr id="1048634" name="Content Placeholder 2"/>
          <p:cNvSpPr>
            <a:spLocks noGrp="1"/>
          </p:cNvSpPr>
          <p:nvPr>
            <p:ph idx="1"/>
          </p:nvPr>
        </p:nvSpPr>
        <p:spPr>
          <a:xfrm>
            <a:off x="685801" y="2065867"/>
            <a:ext cx="10131425" cy="3649133"/>
          </a:xfrm>
        </p:spPr>
        <p:txBody>
          <a:bodyPr/>
          <a:lstStyle/>
          <a:p>
            <a:r>
              <a:rPr lang="en-US" dirty="0">
                <a:hlinkClick r:id="rId2"/>
              </a:rPr>
              <a:t>https://github.com/Charvik143/Employees-Burnout-Analysis-and-Prediction.git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3"/>
              </a:rPr>
              <a:t>https://colab.research.google.com/drive/1kRyVuPdLBQ0n2h_PzTmfQDOWiBIQyjy3?usp=sharing</a:t>
            </a:r>
            <a:endParaRPr lang="en-US" dirty="0"/>
          </a:p>
          <a:p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5" name="Title 1"/>
          <p:cNvSpPr>
            <a:spLocks noGrp="1"/>
          </p:cNvSpPr>
          <p:nvPr>
            <p:ph type="title"/>
          </p:nvPr>
        </p:nvSpPr>
        <p:spPr>
          <a:xfrm>
            <a:off x="592135" y="517941"/>
            <a:ext cx="10674351" cy="1456267"/>
          </a:xfrm>
        </p:spPr>
        <p:txBody>
          <a:bodyPr>
            <a:normAutofit fontScale="90000"/>
          </a:bodyPr>
          <a:lstStyle/>
          <a:p>
            <a:r>
              <a:rPr lang="en-US" dirty="0"/>
              <a:t>             </a:t>
            </a:r>
            <a:br>
              <a:rPr lang="en-US" dirty="0"/>
            </a:br>
            <a:r>
              <a:rPr lang="en-US" dirty="0"/>
              <a:t>               </a:t>
            </a:r>
            <a:r>
              <a:rPr lang="en-US" b="1" dirty="0">
                <a:solidFill>
                  <a:srgbClr val="FFFF00"/>
                </a:solidFill>
                <a:latin typeface="Bahnschrift SemiBold Condensed" panose="020B0502040204020203" pitchFamily="34" charset="0"/>
                <a:ea typeface="Amasis MT Pro Black" panose="02000000000000000000" pitchFamily="2" charset="0"/>
              </a:rPr>
              <a:t>EMPLOYEES BURNOUT  ANALYSIS AND PREDICTION</a:t>
            </a:r>
            <a:r>
              <a:rPr lang="en-US" dirty="0">
                <a:latin typeface="Bahnschrift SemiBold Condensed" panose="020B0502040204020203" pitchFamily="34" charset="0"/>
                <a:ea typeface="Amasis MT Pro Black" panose="02000000000000000000" pitchFamily="2" charset="0"/>
              </a:rPr>
              <a:t> </a:t>
            </a:r>
          </a:p>
        </p:txBody>
      </p:sp>
      <p:sp>
        <p:nvSpPr>
          <p:cNvPr id="1048596" name="Text Placeholder 7"/>
          <p:cNvSpPr>
            <a:spLocks noGrp="1"/>
          </p:cNvSpPr>
          <p:nvPr>
            <p:ph type="body" sz="quarter" idx="3"/>
          </p:nvPr>
        </p:nvSpPr>
        <p:spPr>
          <a:xfrm>
            <a:off x="592135" y="1974208"/>
            <a:ext cx="4709055" cy="871387"/>
          </a:xfrm>
        </p:spPr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latin typeface="Algerian" pitchFamily="82" charset="0"/>
              </a:rPr>
              <a:t>MY DETAILS:-</a:t>
            </a:r>
          </a:p>
        </p:txBody>
      </p:sp>
      <p:sp>
        <p:nvSpPr>
          <p:cNvPr id="1048597" name="Content Placeholder 8"/>
          <p:cNvSpPr>
            <a:spLocks noGrp="1"/>
          </p:cNvSpPr>
          <p:nvPr>
            <p:ph sz="quarter" idx="4"/>
          </p:nvPr>
        </p:nvSpPr>
        <p:spPr>
          <a:xfrm>
            <a:off x="258369" y="3216012"/>
            <a:ext cx="6147853" cy="2363371"/>
          </a:xfrm>
        </p:spPr>
        <p:txBody>
          <a:bodyPr>
            <a:normAutofit fontScale="32500" lnSpcReduction="20000"/>
          </a:bodyPr>
          <a:lstStyle/>
          <a:p>
            <a:r>
              <a:rPr lang="en-US" sz="5500" b="1" dirty="0"/>
              <a:t>Name :-  TOMPALA MOUNIKA</a:t>
            </a:r>
          </a:p>
          <a:p>
            <a:r>
              <a:rPr lang="en-US" sz="5500" b="1" dirty="0"/>
              <a:t>SkillsBuild Email id :- mounitompala052@gmail.com</a:t>
            </a:r>
          </a:p>
          <a:p>
            <a:r>
              <a:rPr lang="en-US" sz="5500" b="1" dirty="0"/>
              <a:t>College Name :- SRI SIVANI COLLEGE OF ENGINEERING </a:t>
            </a:r>
          </a:p>
          <a:p>
            <a:r>
              <a:rPr lang="en-US" sz="5500" b="1" dirty="0"/>
              <a:t>College State :- ANDHRA PRADESH </a:t>
            </a:r>
          </a:p>
          <a:p>
            <a:r>
              <a:rPr lang="en-US" sz="5500" b="1" dirty="0"/>
              <a:t>Internship Domain :- Artificial Intelligence </a:t>
            </a:r>
            <a:endParaRPr lang="zh-CN" altLang="en-US" sz="5500" dirty="0"/>
          </a:p>
          <a:p>
            <a:r>
              <a:rPr lang="en-US" sz="5500" b="1" dirty="0"/>
              <a:t>Internship Start and End date:- 05-06-2023 to 23-07-2023</a:t>
            </a:r>
            <a:endParaRPr lang="zh-CN" altLang="en-US" sz="5500" dirty="0"/>
          </a:p>
          <a:p>
            <a:endParaRPr lang="en-US" sz="2400" b="1" dirty="0"/>
          </a:p>
          <a:p>
            <a:endParaRPr lang="en-US" dirty="0"/>
          </a:p>
        </p:txBody>
      </p:sp>
      <p:pic>
        <p:nvPicPr>
          <p:cNvPr id="2097155" name="Picture 4"/>
          <p:cNvPicPr>
            <a:picLocks noChangeAspect="1"/>
          </p:cNvPicPr>
          <p:nvPr/>
        </p:nvPicPr>
        <p:blipFill>
          <a:blip r:embed="rId2"/>
          <a:srcRect l="1442" r="1442"/>
          <a:stretch>
            <a:fillRect/>
          </a:stretch>
        </p:blipFill>
        <p:spPr>
          <a:xfrm>
            <a:off x="7511254" y="1974208"/>
            <a:ext cx="3251996" cy="3802856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81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0969" y="0"/>
            <a:ext cx="12322969" cy="698896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7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 flipH="1" flipV="1">
            <a:off x="2852754" y="3679030"/>
            <a:ext cx="5797518" cy="2820103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sp>
        <p:nvSpPr>
          <p:cNvPr id="1048603" name="Title 1"/>
          <p:cNvSpPr>
            <a:spLocks noGrp="1"/>
          </p:cNvSpPr>
          <p:nvPr>
            <p:ph type="title"/>
          </p:nvPr>
        </p:nvSpPr>
        <p:spPr>
          <a:xfrm>
            <a:off x="590550" y="358866"/>
            <a:ext cx="10131425" cy="1474697"/>
          </a:xfrm>
        </p:spPr>
        <p:txBody>
          <a:bodyPr>
            <a:normAutofit fontScale="90000"/>
          </a:bodyPr>
          <a:lstStyle/>
          <a:p>
            <a:r>
              <a:rPr lang="en-US" b="1" i="1" u="sng" dirty="0">
                <a:solidFill>
                  <a:srgbClr val="FFC000"/>
                </a:solidFill>
                <a:latin typeface="Tw Cen MT Condensed Extra Bold" panose="02000000000000000000" pitchFamily="2" charset="0"/>
                <a:ea typeface="Tw Cen MT Condensed Extra Bold" panose="02000000000000000000" pitchFamily="2" charset="0"/>
                <a:cs typeface="Arial Black" panose="020B0604020202020204" pitchFamily="34" charset="0"/>
              </a:rPr>
              <a:t>Project topic </a:t>
            </a:r>
            <a:r>
              <a:rPr lang="en-US" b="1" i="1" dirty="0">
                <a:solidFill>
                  <a:srgbClr val="FFC000"/>
                </a:solidFill>
                <a:latin typeface="Tw Cen MT Condensed Extra Bold" panose="02000000000000000000" pitchFamily="2" charset="0"/>
                <a:ea typeface="Tw Cen MT Condensed Extra Bold" panose="02000000000000000000" pitchFamily="2" charset="0"/>
                <a:cs typeface="Arial Black" panose="020B0604020202020204" pitchFamily="34" charset="0"/>
              </a:rPr>
              <a:t>:- </a:t>
            </a:r>
            <a:br>
              <a:rPr lang="en-US" b="1" i="1" dirty="0">
                <a:solidFill>
                  <a:srgbClr val="FFC000"/>
                </a:solidFill>
                <a:latin typeface="Bahnschrift SemiBold Condensed" panose="020B0502040204020203" pitchFamily="34" charset="0"/>
              </a:rPr>
            </a:br>
            <a:r>
              <a:rPr lang="en-US" b="1" i="1" dirty="0">
                <a:solidFill>
                  <a:srgbClr val="00B0F0"/>
                </a:solidFill>
                <a:latin typeface="Bahnschrift SemiBold Condensed" panose="020B0502040204020203" pitchFamily="34" charset="0"/>
              </a:rPr>
              <a:t>Employees BURNOUT Analysis &amp; prediction Using machine learning </a:t>
            </a:r>
            <a:endParaRPr lang="en-US" b="1" i="1" u="sng" dirty="0">
              <a:solidFill>
                <a:srgbClr val="00B0F0"/>
              </a:solidFill>
              <a:latin typeface="Bahnschrift SemiBold Condensed" panose="020B0502040204020203" pitchFamily="34" charset="0"/>
            </a:endParaRPr>
          </a:p>
        </p:txBody>
      </p:sp>
      <p:sp>
        <p:nvSpPr>
          <p:cNvPr id="1048604" name="Content Placeholder 2"/>
          <p:cNvSpPr>
            <a:spLocks noGrp="1"/>
          </p:cNvSpPr>
          <p:nvPr>
            <p:ph idx="1"/>
          </p:nvPr>
        </p:nvSpPr>
        <p:spPr>
          <a:xfrm>
            <a:off x="1316832" y="-476250"/>
            <a:ext cx="10131425" cy="5925739"/>
          </a:xfrm>
        </p:spPr>
        <p:txBody>
          <a:bodyPr/>
          <a:lstStyle/>
          <a:p>
            <a:pPr marL="0" indent="0">
              <a:buNone/>
            </a:pPr>
            <a:r>
              <a:rPr lang="en-US" sz="2800" b="1" dirty="0">
                <a:ea typeface="Bodoni MT" panose="02000000000000000000" pitchFamily="2" charset="0"/>
              </a:rPr>
              <a:t>Python comes with a huge number of inbuilt libraries. </a:t>
            </a:r>
          </a:p>
          <a:p>
            <a:pPr marL="0" indent="0">
              <a:buNone/>
            </a:pPr>
            <a:r>
              <a:rPr lang="en-US" sz="2800" b="1" dirty="0">
                <a:ea typeface="Bodoni MT" panose="02000000000000000000" pitchFamily="2" charset="0"/>
              </a:rPr>
              <a:t>Many of the libraries are for Artificial Intelligence, Machine Learning and Deep Learning.</a:t>
            </a:r>
            <a:endParaRPr lang="en-US" sz="2800" dirty="0">
              <a:ea typeface="Bodoni MT" panose="02000000000000000000" pitchFamily="2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1" name="Title 1"/>
          <p:cNvSpPr>
            <a:spLocks noGrp="1"/>
          </p:cNvSpPr>
          <p:nvPr>
            <p:ph type="title"/>
          </p:nvPr>
        </p:nvSpPr>
        <p:spPr>
          <a:xfrm>
            <a:off x="946148" y="1066800"/>
            <a:ext cx="10131425" cy="1184804"/>
          </a:xfrm>
        </p:spPr>
        <p:txBody>
          <a:bodyPr/>
          <a:lstStyle/>
          <a:p>
            <a:r>
              <a:rPr lang="en-US" b="1" dirty="0">
                <a:solidFill>
                  <a:schemeClr val="accent5"/>
                </a:solidFill>
                <a:latin typeface="Bodoni MT" panose="02070603080606020203" pitchFamily="18" charset="0"/>
              </a:rPr>
              <a:t>AGENDA:-</a:t>
            </a:r>
          </a:p>
        </p:txBody>
      </p:sp>
      <p:sp>
        <p:nvSpPr>
          <p:cNvPr id="1048612" name="Content Placeholder 2"/>
          <p:cNvSpPr>
            <a:spLocks noGrp="1"/>
          </p:cNvSpPr>
          <p:nvPr>
            <p:ph sz="half" idx="1"/>
          </p:nvPr>
        </p:nvSpPr>
        <p:spPr>
          <a:xfrm>
            <a:off x="946148" y="2303329"/>
            <a:ext cx="4306362" cy="3326607"/>
          </a:xfrm>
        </p:spPr>
        <p:txBody>
          <a:bodyPr>
            <a:normAutofit fontScale="77778" lnSpcReduction="10000"/>
          </a:bodyPr>
          <a:lstStyle/>
          <a:p>
            <a:r>
              <a:rPr lang="en-US" b="1" dirty="0"/>
              <a:t>Accurate prediction provides a number of important benefits for research and decision-making. </a:t>
            </a:r>
          </a:p>
          <a:p>
            <a:r>
              <a:rPr lang="en-US" b="1" dirty="0"/>
              <a:t>Occupational burnout is intertwined with individual, cultural, and social factors, the resolution of which requires methods that can deal with large amounts of data. </a:t>
            </a:r>
          </a:p>
          <a:p>
            <a:r>
              <a:rPr lang="en-US" b="1" dirty="0"/>
              <a:t>The application of such methods capable of dealing with large datasets is a relatively novel research area in social science. </a:t>
            </a:r>
          </a:p>
          <a:p>
            <a:r>
              <a:rPr lang="en-US" b="1" dirty="0"/>
              <a:t>For this purpose, this article presents insights into machine learning methods, mainly related to prediction tasks.</a:t>
            </a:r>
          </a:p>
          <a:p>
            <a:endParaRPr lang="en-US" dirty="0"/>
          </a:p>
        </p:txBody>
      </p:sp>
      <p:sp>
        <p:nvSpPr>
          <p:cNvPr id="1048613" name="Content Placeholder 4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pic>
        <p:nvPicPr>
          <p:cNvPr id="2097159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1893" y="2065867"/>
            <a:ext cx="4995334" cy="372533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4" name="Title 1"/>
          <p:cNvSpPr>
            <a:spLocks noGrp="1"/>
          </p:cNvSpPr>
          <p:nvPr>
            <p:ph type="title"/>
          </p:nvPr>
        </p:nvSpPr>
        <p:spPr>
          <a:xfrm>
            <a:off x="138114" y="859632"/>
            <a:ext cx="10131425" cy="1456267"/>
          </a:xfrm>
        </p:spPr>
        <p:txBody>
          <a:bodyPr/>
          <a:lstStyle/>
          <a:p>
            <a:r>
              <a:rPr lang="en-US" b="1" i="1" dirty="0">
                <a:solidFill>
                  <a:srgbClr val="00B0F0"/>
                </a:solidFill>
                <a:latin typeface="Calibri" panose="020F0502020204030204" pitchFamily="34" charset="0"/>
              </a:rPr>
              <a:t>PROJECT Overview:-</a:t>
            </a:r>
            <a:endParaRPr lang="en-US" b="1" i="1" u="sng" dirty="0">
              <a:solidFill>
                <a:srgbClr val="00B0F0"/>
              </a:solidFill>
              <a:latin typeface="Calibri" panose="020F0502020204030204" pitchFamily="34" charset="0"/>
            </a:endParaRPr>
          </a:p>
        </p:txBody>
      </p:sp>
      <p:pic>
        <p:nvPicPr>
          <p:cNvPr id="2097160" name="Picture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42318" y="2065867"/>
            <a:ext cx="6633327" cy="3649662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1048615" name="TextBox 8"/>
          <p:cNvSpPr txBox="1"/>
          <p:nvPr/>
        </p:nvSpPr>
        <p:spPr>
          <a:xfrm>
            <a:off x="138114" y="2065868"/>
            <a:ext cx="4785142" cy="4053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000" b="1" dirty="0"/>
              <a:t>Through machine learning techniques, new theoretical models of burnout can be created.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000" b="1" dirty="0"/>
              <a:t>These algorithms can also provide new approaches to create data-driven interventions.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000" b="1" dirty="0"/>
              <a:t>Burnout monitoring systems supported by machine-learning algorithms can also be used in recruitment processes and to supervise employees.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2000" b="1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2" name="Title 6"/>
          <p:cNvSpPr>
            <a:spLocks noGrp="1"/>
          </p:cNvSpPr>
          <p:nvPr>
            <p:ph type="title"/>
          </p:nvPr>
        </p:nvSpPr>
        <p:spPr>
          <a:xfrm>
            <a:off x="217357" y="884636"/>
            <a:ext cx="5735768" cy="616743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chemeClr val="accent6">
                    <a:lumMod val="75000"/>
                  </a:schemeClr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WHO ARE THE END USERS?</a:t>
            </a:r>
          </a:p>
        </p:txBody>
      </p:sp>
      <p:sp>
        <p:nvSpPr>
          <p:cNvPr id="1048623" name="Content Placeholder 4"/>
          <p:cNvSpPr>
            <a:spLocks noGrp="1"/>
          </p:cNvSpPr>
          <p:nvPr>
            <p:ph idx="1"/>
          </p:nvPr>
        </p:nvSpPr>
        <p:spPr>
          <a:xfrm>
            <a:off x="5041107" y="1193008"/>
            <a:ext cx="6169026" cy="5181600"/>
          </a:xfrm>
        </p:spPr>
        <p:txBody>
          <a:bodyPr/>
          <a:lstStyle/>
          <a:p>
            <a:r>
              <a:rPr lang="en-US" b="1" dirty="0"/>
              <a:t>Machine learning is a vast field of knowledge and there is no single definition.</a:t>
            </a:r>
          </a:p>
          <a:p>
            <a:r>
              <a:rPr lang="en-US" b="1" dirty="0"/>
              <a:t>Machine learning is a part of data mining process, that also includes methods used to discover connections and patterns in large data sets.</a:t>
            </a:r>
          </a:p>
          <a:p>
            <a:r>
              <a:rPr lang="en-US" b="1" dirty="0"/>
              <a:t>Most models focus on two tasks: descriptive and predictive.</a:t>
            </a:r>
          </a:p>
          <a:p>
            <a:r>
              <a:rPr lang="en-US" b="1" dirty="0"/>
              <a:t>It’s rarely used in explanatory modeling because statistical models do it better.</a:t>
            </a:r>
          </a:p>
          <a:p>
            <a:r>
              <a:rPr lang="en-US" b="1" dirty="0"/>
              <a:t>To analyze the importance of the job-related factors in burnout, machine learning of generalized linear algorithms was performed.</a:t>
            </a:r>
          </a:p>
          <a:p>
            <a:r>
              <a:rPr lang="en-US" b="1" dirty="0"/>
              <a:t>These algorithms were fitted to estimate the set of parameters by maximizing the log-likelihood.</a:t>
            </a:r>
          </a:p>
        </p:txBody>
      </p:sp>
      <p:pic>
        <p:nvPicPr>
          <p:cNvPr id="2097162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357" y="2013346"/>
            <a:ext cx="4430697" cy="332065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4" name="Title 1"/>
          <p:cNvSpPr>
            <a:spLocks noGrp="1"/>
          </p:cNvSpPr>
          <p:nvPr>
            <p:ph type="title"/>
          </p:nvPr>
        </p:nvSpPr>
        <p:spPr>
          <a:xfrm>
            <a:off x="0" y="2504812"/>
            <a:ext cx="4976811" cy="51937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  <a:latin typeface="Amasis MT Pro Black" panose="02040A04050005020304" pitchFamily="18" charset="0"/>
                <a:cs typeface="Arabic Typesetting" panose="03020402040406030203" pitchFamily="66" charset="-78"/>
              </a:rPr>
              <a:t>SOLUTION AND PRESENTATION</a:t>
            </a:r>
            <a:r>
              <a:rPr lang="en-US" dirty="0"/>
              <a:t> </a:t>
            </a:r>
          </a:p>
        </p:txBody>
      </p:sp>
      <p:sp>
        <p:nvSpPr>
          <p:cNvPr id="1048625" name="Content Placeholder 2"/>
          <p:cNvSpPr>
            <a:spLocks noGrp="1"/>
          </p:cNvSpPr>
          <p:nvPr>
            <p:ph idx="1"/>
          </p:nvPr>
        </p:nvSpPr>
        <p:spPr>
          <a:xfrm>
            <a:off x="4814889" y="433388"/>
            <a:ext cx="6169026" cy="5181600"/>
          </a:xfrm>
        </p:spPr>
        <p:txBody>
          <a:bodyPr/>
          <a:lstStyle/>
          <a:p>
            <a:r>
              <a:rPr lang="en-US" b="1" dirty="0"/>
              <a:t>Machine learning methods to predict burnout and their practical implications.</a:t>
            </a:r>
          </a:p>
          <a:p>
            <a:r>
              <a:rPr lang="en-US" b="1" dirty="0"/>
              <a:t>Machine learning algorithms can lead to creating new theoretical models of burnout.</a:t>
            </a:r>
          </a:p>
          <a:p>
            <a:r>
              <a:rPr lang="en-US" b="1" dirty="0"/>
              <a:t>High-accuracy predictions can lead to discovering new, potential variables.</a:t>
            </a:r>
          </a:p>
          <a:p>
            <a:r>
              <a:rPr lang="en-US" b="1" dirty="0"/>
              <a:t>Machine learning model predictions allow businesses to make highly accurate guesses as to the likely outcomes of a question based on historical data, which can be about all kinds of things – customer churn likelihood, possible fraudulent activity, and more.</a:t>
            </a:r>
          </a:p>
        </p:txBody>
      </p:sp>
      <p:sp>
        <p:nvSpPr>
          <p:cNvPr id="1048626" name="Text Placeholder 3"/>
          <p:cNvSpPr>
            <a:spLocks noGrp="1"/>
          </p:cNvSpPr>
          <p:nvPr>
            <p:ph type="body" sz="half" idx="2"/>
          </p:nvPr>
        </p:nvSpPr>
        <p:spPr>
          <a:xfrm>
            <a:off x="507207" y="3429000"/>
            <a:ext cx="3680885" cy="1828800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7" name="Title 1"/>
          <p:cNvSpPr>
            <a:spLocks noGrp="1"/>
          </p:cNvSpPr>
          <p:nvPr>
            <p:ph type="title"/>
          </p:nvPr>
        </p:nvSpPr>
        <p:spPr>
          <a:xfrm>
            <a:off x="1304793" y="988287"/>
            <a:ext cx="11082602" cy="414204"/>
          </a:xfrm>
        </p:spPr>
        <p:txBody>
          <a:bodyPr>
            <a:noAutofit/>
          </a:bodyPr>
          <a:lstStyle/>
          <a:p>
            <a:r>
              <a:rPr lang="en-US" sz="2800" dirty="0">
                <a:solidFill>
                  <a:schemeClr val="accent5"/>
                </a:solidFill>
                <a:latin typeface="Bernard MT Condensed" panose="02050806060905020404" pitchFamily="18" charset="0"/>
              </a:rPr>
              <a:t>How did you customize the project and make it your own</a:t>
            </a:r>
          </a:p>
        </p:txBody>
      </p:sp>
      <p:sp>
        <p:nvSpPr>
          <p:cNvPr id="1048628" name="Content Placeholder 2"/>
          <p:cNvSpPr>
            <a:spLocks noGrp="1"/>
          </p:cNvSpPr>
          <p:nvPr>
            <p:ph idx="1"/>
          </p:nvPr>
        </p:nvSpPr>
        <p:spPr>
          <a:xfrm>
            <a:off x="5337174" y="838200"/>
            <a:ext cx="6169026" cy="5181600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b="1" dirty="0"/>
              <a:t>Flexibility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b="1" dirty="0"/>
              <a:t>Real-time notifications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b="1" dirty="0"/>
              <a:t>Improved Security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b="1" dirty="0"/>
              <a:t>Cost and time savings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b="1" dirty="0"/>
              <a:t>Scalability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b="1" dirty="0"/>
              <a:t>Learn from IBM Platform</a:t>
            </a:r>
          </a:p>
        </p:txBody>
      </p:sp>
      <p:sp>
        <p:nvSpPr>
          <p:cNvPr id="1048629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97163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699" y="2150269"/>
            <a:ext cx="3836193" cy="255746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0" name="Title 1"/>
          <p:cNvSpPr>
            <a:spLocks noGrp="1"/>
          </p:cNvSpPr>
          <p:nvPr>
            <p:ph type="title"/>
          </p:nvPr>
        </p:nvSpPr>
        <p:spPr>
          <a:xfrm>
            <a:off x="721519" y="285749"/>
            <a:ext cx="10131425" cy="1273969"/>
          </a:xfrm>
        </p:spPr>
        <p:txBody>
          <a:bodyPr/>
          <a:lstStyle/>
          <a:p>
            <a:r>
              <a:rPr lang="en-US" b="1" i="1" dirty="0">
                <a:solidFill>
                  <a:srgbClr val="FFFF00"/>
                </a:solidFill>
              </a:rPr>
              <a:t>                                      </a:t>
            </a:r>
            <a:r>
              <a:rPr lang="en-US" b="1" i="1" dirty="0">
                <a:solidFill>
                  <a:srgbClr val="FFFF00"/>
                </a:solidFill>
                <a:latin typeface="Tw Cen MT Condensed Extra Bold" panose="020B0803020202020204" pitchFamily="34" charset="0"/>
              </a:rPr>
              <a:t>MODELING</a:t>
            </a:r>
          </a:p>
        </p:txBody>
      </p:sp>
      <p:sp>
        <p:nvSpPr>
          <p:cNvPr id="1048631" name="TextBox 2"/>
          <p:cNvSpPr txBox="1"/>
          <p:nvPr/>
        </p:nvSpPr>
        <p:spPr>
          <a:xfrm>
            <a:off x="1601389" y="1381124"/>
            <a:ext cx="9602391" cy="62890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000" b="1" dirty="0"/>
              <a:t>Import libraries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000" b="1" dirty="0"/>
              <a:t>Add Dataset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000" b="1" dirty="0"/>
              <a:t>Get General information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000" b="1" dirty="0"/>
              <a:t>Extract all columns of dataset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000" b="1" dirty="0"/>
              <a:t>Check the duplicate values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000" b="1" dirty="0"/>
              <a:t>Calculate the mean,std,min,max,count of every attribute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000" b="1" dirty="0"/>
              <a:t>Drop irrelevant column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000" b="1" dirty="0"/>
              <a:t>Data Visualization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000" b="1" dirty="0"/>
              <a:t>Count plot distribution of WHF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000" b="1" dirty="0"/>
              <a:t>Count plot distribution of attributes with help of Histogram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000" b="1" dirty="0"/>
              <a:t>Check correlation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000" b="1" dirty="0"/>
              <a:t>Label encoding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000" b="1" dirty="0"/>
              <a:t>Feature selection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000" b="1" dirty="0"/>
              <a:t>Data splitting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000" b="1" dirty="0"/>
              <a:t>Model implementation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000" b="1" dirty="0"/>
              <a:t>Random forest regression </a:t>
            </a:r>
          </a:p>
          <a:p>
            <a:pPr algn="l"/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 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>
            <a:fillRect/>
          </a:stretch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TH Sarabun PSK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TH Sarabun PSK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20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Celestial</vt:lpstr>
      <vt:lpstr>PowerPoint Presentation</vt:lpstr>
      <vt:lpstr>                             EMPLOYEES BURNOUT  ANALYSIS AND PREDICTION </vt:lpstr>
      <vt:lpstr>Project topic :-  Employees BURNOUT Analysis &amp; prediction Using machine learning </vt:lpstr>
      <vt:lpstr>AGENDA:-</vt:lpstr>
      <vt:lpstr>PROJECT Overview:-</vt:lpstr>
      <vt:lpstr>WHO ARE THE END USERS?</vt:lpstr>
      <vt:lpstr>SOLUTION AND PRESENTATION </vt:lpstr>
      <vt:lpstr>How did you customize the project and make it your own</vt:lpstr>
      <vt:lpstr>                                      MODELING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RESULT:-</vt:lpstr>
      <vt:lpstr>PowerPoint Presentation</vt:lpstr>
      <vt:lpstr>PowerPoint Presentation</vt:lpstr>
      <vt:lpstr>Links:-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EMPLOYEES BURNOUT ANALYSIS AND PREDICTION   </dc:title>
  <dc:creator>LAKSHMIPRASANNAKUMAR VEMAVARAPU</dc:creator>
  <cp:lastModifiedBy>LAKSHMIPRASANNAKUMAR VEMAVARAPU</cp:lastModifiedBy>
  <cp:revision>1</cp:revision>
  <dcterms:created xsi:type="dcterms:W3CDTF">2023-07-04T16:38:04Z</dcterms:created>
  <dcterms:modified xsi:type="dcterms:W3CDTF">2023-07-22T09:25:49Z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5c0baba926a94fad82ae1a53ccff767a</vt:lpwstr>
  </property>
</Properties>
</file>